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Questrial" charset="1" panose="02000000000000000000"/>
      <p:regular r:id="rId12"/>
    </p:embeddedFont>
    <p:embeddedFont>
      <p:font typeface="Noto Serif Display" charset="1" panose="02020502080505020204"/>
      <p:regular r:id="rId13"/>
    </p:embeddedFont>
    <p:embeddedFont>
      <p:font typeface="Noto Serif Display Bold" charset="1" panose="02020802080505020204"/>
      <p:regular r:id="rId14"/>
    </p:embeddedFont>
    <p:embeddedFont>
      <p:font typeface="Noto Serif Display Italics" charset="1" panose="02020502080505090204"/>
      <p:regular r:id="rId15"/>
    </p:embeddedFont>
    <p:embeddedFont>
      <p:font typeface="Noto Serif Display Bold Italics" charset="1" panose="02020802080505090204"/>
      <p:regular r:id="rId16"/>
    </p:embeddedFont>
    <p:embeddedFont>
      <p:font typeface="Noto Serif Display Thin" charset="1" panose="02020202080505020204"/>
      <p:regular r:id="rId17"/>
    </p:embeddedFont>
    <p:embeddedFont>
      <p:font typeface="Noto Serif Display Thin Italics" charset="1" panose="02020202080505090204"/>
      <p:regular r:id="rId18"/>
    </p:embeddedFont>
    <p:embeddedFont>
      <p:font typeface="Noto Serif Display Extra-Light" charset="1" panose="02020302080505020204"/>
      <p:regular r:id="rId19"/>
    </p:embeddedFont>
    <p:embeddedFont>
      <p:font typeface="Noto Serif Display Extra-Light Italics" charset="1" panose="02020302080505090204"/>
      <p:regular r:id="rId20"/>
    </p:embeddedFont>
    <p:embeddedFont>
      <p:font typeface="Noto Serif Display Light" charset="1" panose="02020402080505020204"/>
      <p:regular r:id="rId21"/>
    </p:embeddedFont>
    <p:embeddedFont>
      <p:font typeface="Noto Serif Display Light Italics" charset="1" panose="02020402080505090204"/>
      <p:regular r:id="rId22"/>
    </p:embeddedFont>
    <p:embeddedFont>
      <p:font typeface="Noto Serif Display Medium" charset="1" panose="02020602080505020204"/>
      <p:regular r:id="rId23"/>
    </p:embeddedFont>
    <p:embeddedFont>
      <p:font typeface="Noto Serif Display Medium Italics" charset="1" panose="02020602080505090204"/>
      <p:regular r:id="rId24"/>
    </p:embeddedFont>
    <p:embeddedFont>
      <p:font typeface="Noto Serif Display Semi-Bold" charset="1" panose="02020702080505020204"/>
      <p:regular r:id="rId25"/>
    </p:embeddedFont>
    <p:embeddedFont>
      <p:font typeface="Noto Serif Display Semi-Bold Italics" charset="1" panose="02020702080505090204"/>
      <p:regular r:id="rId26"/>
    </p:embeddedFont>
    <p:embeddedFont>
      <p:font typeface="Noto Serif Display Ultra-Bold" charset="1" panose="02020902080505020204"/>
      <p:regular r:id="rId27"/>
    </p:embeddedFont>
    <p:embeddedFont>
      <p:font typeface="Noto Serif Display Ultra-Bold Italics" charset="1" panose="02020902080505090204"/>
      <p:regular r:id="rId28"/>
    </p:embeddedFont>
    <p:embeddedFont>
      <p:font typeface="Noto Serif Display Heavy" charset="1" panose="02020A02080505020204"/>
      <p:regular r:id="rId29"/>
    </p:embeddedFont>
    <p:embeddedFont>
      <p:font typeface="Noto Serif Display Heavy Italics" charset="1" panose="02020A02080505090204"/>
      <p:regular r:id="rId30"/>
    </p:embeddedFont>
    <p:embeddedFont>
      <p:font typeface="TT Chocolates" charset="1" panose="02000503020000020003"/>
      <p:regular r:id="rId31"/>
    </p:embeddedFont>
    <p:embeddedFont>
      <p:font typeface="TT Chocolates Bold" charset="1" panose="02000803020000020003"/>
      <p:regular r:id="rId32"/>
    </p:embeddedFont>
    <p:embeddedFont>
      <p:font typeface="TT Chocolates Italics" charset="1" panose="02000503020000090003"/>
      <p:regular r:id="rId33"/>
    </p:embeddedFont>
    <p:embeddedFont>
      <p:font typeface="TT Chocolates Bold Italics" charset="1" panose="02000803030000090003"/>
      <p:regular r:id="rId34"/>
    </p:embeddedFont>
    <p:embeddedFont>
      <p:font typeface="TT Chocolates Extra-Light" charset="1" panose="02000503030000020003"/>
      <p:regular r:id="rId35"/>
    </p:embeddedFont>
    <p:embeddedFont>
      <p:font typeface="TT Chocolates Extra-Light Italics" charset="1" panose="02000503030000090003"/>
      <p:regular r:id="rId36"/>
    </p:embeddedFont>
    <p:embeddedFont>
      <p:font typeface="TT Chocolates Light Italics" charset="1" panose="02000503030000090003"/>
      <p:regular r:id="rId37"/>
    </p:embeddedFont>
    <p:embeddedFont>
      <p:font typeface="TT Chocolates Ultra-Bold" charset="1" panose="02000903040000020003"/>
      <p:regular r:id="rId38"/>
    </p:embeddedFont>
    <p:embeddedFont>
      <p:font typeface="TT Chocolates Ultra-Bold Italics" charset="1" panose="020009030500000900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 Id="rId9"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028700" y="6631671"/>
            <a:ext cx="7705737" cy="699013"/>
            <a:chOff x="0" y="0"/>
            <a:chExt cx="2168051" cy="196671"/>
          </a:xfrm>
        </p:grpSpPr>
        <p:sp>
          <p:nvSpPr>
            <p:cNvPr name="Freeform 3" id="3"/>
            <p:cNvSpPr/>
            <p:nvPr/>
          </p:nvSpPr>
          <p:spPr>
            <a:xfrm flipH="false" flipV="false" rot="0">
              <a:off x="0" y="0"/>
              <a:ext cx="2168051" cy="196671"/>
            </a:xfrm>
            <a:custGeom>
              <a:avLst/>
              <a:gdLst/>
              <a:ahLst/>
              <a:cxnLst/>
              <a:rect r="r" b="b" t="t" l="l"/>
              <a:pathLst>
                <a:path h="196671" w="2168051">
                  <a:moveTo>
                    <a:pt x="0" y="0"/>
                  </a:moveTo>
                  <a:lnTo>
                    <a:pt x="2168051" y="0"/>
                  </a:lnTo>
                  <a:lnTo>
                    <a:pt x="2168051" y="196671"/>
                  </a:lnTo>
                  <a:lnTo>
                    <a:pt x="0" y="196671"/>
                  </a:lnTo>
                  <a:close/>
                </a:path>
              </a:pathLst>
            </a:custGeom>
            <a:solidFill>
              <a:srgbClr val="F8F5FF"/>
            </a:solidFill>
            <a:ln w="9525" cap="sq">
              <a:solidFill>
                <a:srgbClr val="231076"/>
              </a:solidFill>
              <a:prstDash val="solid"/>
              <a:miter/>
            </a:ln>
          </p:spPr>
        </p:sp>
        <p:sp>
          <p:nvSpPr>
            <p:cNvPr name="TextBox 4" id="4"/>
            <p:cNvSpPr txBox="true"/>
            <p:nvPr/>
          </p:nvSpPr>
          <p:spPr>
            <a:xfrm>
              <a:off x="0" y="-19050"/>
              <a:ext cx="2168051" cy="215721"/>
            </a:xfrm>
            <a:prstGeom prst="rect">
              <a:avLst/>
            </a:prstGeom>
          </p:spPr>
          <p:txBody>
            <a:bodyPr anchor="ctr" rtlCol="false" tIns="34560" lIns="34560" bIns="34560" rIns="34560"/>
            <a:lstStyle/>
            <a:p>
              <a:pPr algn="ctr">
                <a:lnSpc>
                  <a:spcPts val="1161"/>
                </a:lnSpc>
              </a:pPr>
            </a:p>
          </p:txBody>
        </p:sp>
      </p:grpSp>
      <p:sp>
        <p:nvSpPr>
          <p:cNvPr name="Freeform 5" id="5"/>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2"/>
            <a:stretch>
              <a:fillRect l="0" t="0" r="0" b="0"/>
            </a:stretch>
          </a:blipFill>
        </p:spPr>
      </p:sp>
      <p:sp>
        <p:nvSpPr>
          <p:cNvPr name="TextBox 6" id="6"/>
          <p:cNvSpPr txBox="true"/>
          <p:nvPr/>
        </p:nvSpPr>
        <p:spPr>
          <a:xfrm rot="0">
            <a:off x="1028700" y="4269435"/>
            <a:ext cx="10102369" cy="2447961"/>
          </a:xfrm>
          <a:prstGeom prst="rect">
            <a:avLst/>
          </a:prstGeom>
        </p:spPr>
        <p:txBody>
          <a:bodyPr anchor="t" rtlCol="false" tIns="0" lIns="0" bIns="0" rIns="0">
            <a:spAutoFit/>
          </a:bodyPr>
          <a:lstStyle/>
          <a:p>
            <a:pPr marL="0" indent="0" lvl="0">
              <a:lnSpc>
                <a:spcPts val="18376"/>
              </a:lnSpc>
            </a:pPr>
            <a:r>
              <a:rPr lang="en-US" sz="18376" spc="202">
                <a:solidFill>
                  <a:srgbClr val="231076"/>
                </a:solidFill>
                <a:latin typeface="Anton"/>
              </a:rPr>
              <a:t>PROJECT</a:t>
            </a:r>
          </a:p>
        </p:txBody>
      </p:sp>
      <p:sp>
        <p:nvSpPr>
          <p:cNvPr name="TextBox 7" id="7"/>
          <p:cNvSpPr txBox="true"/>
          <p:nvPr/>
        </p:nvSpPr>
        <p:spPr>
          <a:xfrm rot="0">
            <a:off x="1118386" y="3108716"/>
            <a:ext cx="8972201" cy="931338"/>
          </a:xfrm>
          <a:prstGeom prst="rect">
            <a:avLst/>
          </a:prstGeom>
        </p:spPr>
        <p:txBody>
          <a:bodyPr anchor="t" rtlCol="false" tIns="0" lIns="0" bIns="0" rIns="0">
            <a:spAutoFit/>
          </a:bodyPr>
          <a:lstStyle/>
          <a:p>
            <a:pPr marL="0" indent="0" lvl="0">
              <a:lnSpc>
                <a:spcPts val="7041"/>
              </a:lnSpc>
            </a:pPr>
            <a:r>
              <a:rPr lang="en-US" sz="7041">
                <a:solidFill>
                  <a:srgbClr val="231076"/>
                </a:solidFill>
                <a:latin typeface="TT Chocolates Ultra-Bold"/>
              </a:rPr>
              <a:t>SMARTHOME </a:t>
            </a:r>
          </a:p>
        </p:txBody>
      </p:sp>
      <p:sp>
        <p:nvSpPr>
          <p:cNvPr name="TextBox 8" id="8"/>
          <p:cNvSpPr txBox="true"/>
          <p:nvPr/>
        </p:nvSpPr>
        <p:spPr>
          <a:xfrm rot="0">
            <a:off x="1212224" y="6709715"/>
            <a:ext cx="7380283" cy="542925"/>
          </a:xfrm>
          <a:prstGeom prst="rect">
            <a:avLst/>
          </a:prstGeom>
        </p:spPr>
        <p:txBody>
          <a:bodyPr anchor="t" rtlCol="false" tIns="0" lIns="0" bIns="0" rIns="0">
            <a:spAutoFit/>
          </a:bodyPr>
          <a:lstStyle/>
          <a:p>
            <a:pPr algn="l" marL="0" indent="0" lvl="0">
              <a:lnSpc>
                <a:spcPts val="4286"/>
              </a:lnSpc>
            </a:pPr>
            <a:r>
              <a:rPr lang="en-US" sz="3572">
                <a:solidFill>
                  <a:srgbClr val="231076"/>
                </a:solidFill>
                <a:latin typeface="TT Chocolates"/>
              </a:rPr>
              <a:t>IOT102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6206" y="4231708"/>
            <a:ext cx="5394026" cy="3902496"/>
          </a:xfrm>
          <a:custGeom>
            <a:avLst/>
            <a:gdLst/>
            <a:ahLst/>
            <a:cxnLst/>
            <a:rect r="r" b="b" t="t" l="l"/>
            <a:pathLst>
              <a:path h="3902496" w="5394026">
                <a:moveTo>
                  <a:pt x="0" y="0"/>
                </a:moveTo>
                <a:lnTo>
                  <a:pt x="5394026" y="0"/>
                </a:lnTo>
                <a:lnTo>
                  <a:pt x="5394026" y="3902496"/>
                </a:lnTo>
                <a:lnTo>
                  <a:pt x="0" y="3902496"/>
                </a:lnTo>
                <a:lnTo>
                  <a:pt x="0" y="0"/>
                </a:lnTo>
                <a:close/>
              </a:path>
            </a:pathLst>
          </a:custGeom>
          <a:blipFill>
            <a:blip r:embed="rId2"/>
            <a:stretch>
              <a:fillRect l="0" t="0" r="0" b="0"/>
            </a:stretch>
          </a:blipFill>
        </p:spPr>
      </p:sp>
      <p:sp>
        <p:nvSpPr>
          <p:cNvPr name="Freeform 6" id="6"/>
          <p:cNvSpPr/>
          <p:nvPr/>
        </p:nvSpPr>
        <p:spPr>
          <a:xfrm flipH="false" flipV="false" rot="0">
            <a:off x="6619704" y="4277837"/>
            <a:ext cx="5060779" cy="3810239"/>
          </a:xfrm>
          <a:custGeom>
            <a:avLst/>
            <a:gdLst/>
            <a:ahLst/>
            <a:cxnLst/>
            <a:rect r="r" b="b" t="t" l="l"/>
            <a:pathLst>
              <a:path h="3810239" w="5060779">
                <a:moveTo>
                  <a:pt x="0" y="0"/>
                </a:moveTo>
                <a:lnTo>
                  <a:pt x="5060779" y="0"/>
                </a:lnTo>
                <a:lnTo>
                  <a:pt x="5060779" y="3810239"/>
                </a:lnTo>
                <a:lnTo>
                  <a:pt x="0" y="3810239"/>
                </a:lnTo>
                <a:lnTo>
                  <a:pt x="0" y="0"/>
                </a:lnTo>
                <a:close/>
              </a:path>
            </a:pathLst>
          </a:custGeom>
          <a:blipFill>
            <a:blip r:embed="rId3"/>
            <a:stretch>
              <a:fillRect l="0" t="0" r="0" b="0"/>
            </a:stretch>
          </a:blipFill>
        </p:spPr>
      </p:sp>
      <p:sp>
        <p:nvSpPr>
          <p:cNvPr name="Freeform 7" id="7"/>
          <p:cNvSpPr/>
          <p:nvPr/>
        </p:nvSpPr>
        <p:spPr>
          <a:xfrm flipH="false" flipV="false" rot="0">
            <a:off x="12518683" y="4323965"/>
            <a:ext cx="5041239" cy="3810239"/>
          </a:xfrm>
          <a:custGeom>
            <a:avLst/>
            <a:gdLst/>
            <a:ahLst/>
            <a:cxnLst/>
            <a:rect r="r" b="b" t="t" l="l"/>
            <a:pathLst>
              <a:path h="3810239" w="5041239">
                <a:moveTo>
                  <a:pt x="0" y="0"/>
                </a:moveTo>
                <a:lnTo>
                  <a:pt x="5041239" y="0"/>
                </a:lnTo>
                <a:lnTo>
                  <a:pt x="5041239" y="3810239"/>
                </a:lnTo>
                <a:lnTo>
                  <a:pt x="0" y="3810239"/>
                </a:lnTo>
                <a:lnTo>
                  <a:pt x="0" y="0"/>
                </a:lnTo>
                <a:close/>
              </a:path>
            </a:pathLst>
          </a:custGeom>
          <a:blipFill>
            <a:blip r:embed="rId4"/>
            <a:stretch>
              <a:fillRect l="0" t="0" r="0" b="0"/>
            </a:stretch>
          </a:blipFill>
        </p:spPr>
      </p:sp>
      <p:sp>
        <p:nvSpPr>
          <p:cNvPr name="TextBox 8" id="8"/>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Difficulty</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3658936"/>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3959459"/>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863516" y="4764637"/>
            <a:ext cx="7197591" cy="851477"/>
            <a:chOff x="0" y="0"/>
            <a:chExt cx="1895662" cy="224257"/>
          </a:xfrm>
        </p:grpSpPr>
        <p:sp>
          <p:nvSpPr>
            <p:cNvPr name="Freeform 3" id="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4" id="4"/>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01. Introduction</a:t>
              </a:r>
            </a:p>
          </p:txBody>
        </p:sp>
      </p:grpSp>
      <p:sp>
        <p:nvSpPr>
          <p:cNvPr name="TextBox 5" id="5"/>
          <p:cNvSpPr txBox="true"/>
          <p:nvPr/>
        </p:nvSpPr>
        <p:spPr>
          <a:xfrm rot="0">
            <a:off x="3511299" y="1219550"/>
            <a:ext cx="11263606" cy="2288624"/>
          </a:xfrm>
          <a:prstGeom prst="rect">
            <a:avLst/>
          </a:prstGeom>
        </p:spPr>
        <p:txBody>
          <a:bodyPr anchor="t" rtlCol="false" tIns="0" lIns="0" bIns="0" rIns="0">
            <a:spAutoFit/>
          </a:bodyPr>
          <a:lstStyle/>
          <a:p>
            <a:pPr algn="ctr">
              <a:lnSpc>
                <a:spcPts val="18706"/>
              </a:lnSpc>
            </a:pPr>
            <a:r>
              <a:rPr lang="en-US" sz="13361">
                <a:solidFill>
                  <a:srgbClr val="231076"/>
                </a:solidFill>
                <a:latin typeface="Anton"/>
              </a:rPr>
              <a:t>TABLE</a:t>
            </a:r>
          </a:p>
        </p:txBody>
      </p:sp>
      <p:sp>
        <p:nvSpPr>
          <p:cNvPr name="TextBox 6" id="6"/>
          <p:cNvSpPr txBox="true"/>
          <p:nvPr/>
        </p:nvSpPr>
        <p:spPr>
          <a:xfrm rot="0">
            <a:off x="5711390" y="3096912"/>
            <a:ext cx="6863424" cy="936625"/>
          </a:xfrm>
          <a:prstGeom prst="rect">
            <a:avLst/>
          </a:prstGeom>
        </p:spPr>
        <p:txBody>
          <a:bodyPr anchor="t" rtlCol="false" tIns="0" lIns="0" bIns="0" rIns="0">
            <a:spAutoFit/>
          </a:bodyPr>
          <a:lstStyle/>
          <a:p>
            <a:pPr algn="ctr">
              <a:lnSpc>
                <a:spcPts val="7699"/>
              </a:lnSpc>
            </a:pPr>
            <a:r>
              <a:rPr lang="en-US" sz="5499" spc="236">
                <a:solidFill>
                  <a:srgbClr val="231076"/>
                </a:solidFill>
                <a:latin typeface="Questrial"/>
              </a:rPr>
              <a:t>of contents</a:t>
            </a:r>
          </a:p>
        </p:txBody>
      </p:sp>
      <p:grpSp>
        <p:nvGrpSpPr>
          <p:cNvPr name="Group 7" id="7"/>
          <p:cNvGrpSpPr/>
          <p:nvPr/>
        </p:nvGrpSpPr>
        <p:grpSpPr>
          <a:xfrm rot="0">
            <a:off x="1863516" y="5778039"/>
            <a:ext cx="7197591" cy="918162"/>
            <a:chOff x="0" y="0"/>
            <a:chExt cx="1895662" cy="241820"/>
          </a:xfrm>
        </p:grpSpPr>
        <p:sp>
          <p:nvSpPr>
            <p:cNvPr name="Freeform 8" id="8"/>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9" id="9"/>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02. Abstract</a:t>
              </a:r>
            </a:p>
          </p:txBody>
        </p:sp>
      </p:grpSp>
      <p:grpSp>
        <p:nvGrpSpPr>
          <p:cNvPr name="Group 10" id="10"/>
          <p:cNvGrpSpPr/>
          <p:nvPr/>
        </p:nvGrpSpPr>
        <p:grpSpPr>
          <a:xfrm rot="0">
            <a:off x="1863516" y="6854533"/>
            <a:ext cx="7197591" cy="851476"/>
            <a:chOff x="0" y="0"/>
            <a:chExt cx="1895662" cy="224257"/>
          </a:xfrm>
        </p:grpSpPr>
        <p:sp>
          <p:nvSpPr>
            <p:cNvPr name="Freeform 11" id="11"/>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12" id="12"/>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03. Components</a:t>
              </a:r>
            </a:p>
          </p:txBody>
        </p:sp>
      </p:grpSp>
      <p:grpSp>
        <p:nvGrpSpPr>
          <p:cNvPr name="Group 13" id="13"/>
          <p:cNvGrpSpPr/>
          <p:nvPr/>
        </p:nvGrpSpPr>
        <p:grpSpPr>
          <a:xfrm rot="0">
            <a:off x="9226893" y="4746424"/>
            <a:ext cx="7197591" cy="869690"/>
            <a:chOff x="0" y="0"/>
            <a:chExt cx="1895662" cy="229054"/>
          </a:xfrm>
        </p:grpSpPr>
        <p:sp>
          <p:nvSpPr>
            <p:cNvPr name="Freeform 14" id="14"/>
            <p:cNvSpPr/>
            <p:nvPr/>
          </p:nvSpPr>
          <p:spPr>
            <a:xfrm flipH="false" flipV="false" rot="0">
              <a:off x="0" y="0"/>
              <a:ext cx="1895662" cy="229054"/>
            </a:xfrm>
            <a:custGeom>
              <a:avLst/>
              <a:gdLst/>
              <a:ahLst/>
              <a:cxnLst/>
              <a:rect r="r" b="b" t="t" l="l"/>
              <a:pathLst>
                <a:path h="229054" w="1895662">
                  <a:moveTo>
                    <a:pt x="0" y="0"/>
                  </a:moveTo>
                  <a:lnTo>
                    <a:pt x="1895662" y="0"/>
                  </a:lnTo>
                  <a:lnTo>
                    <a:pt x="1895662" y="229054"/>
                  </a:lnTo>
                  <a:lnTo>
                    <a:pt x="0" y="229054"/>
                  </a:lnTo>
                  <a:close/>
                </a:path>
              </a:pathLst>
            </a:custGeom>
            <a:solidFill>
              <a:srgbClr val="231076"/>
            </a:solidFill>
          </p:spPr>
        </p:sp>
        <p:sp>
          <p:nvSpPr>
            <p:cNvPr name="TextBox 15" id="15"/>
            <p:cNvSpPr txBox="true"/>
            <p:nvPr/>
          </p:nvSpPr>
          <p:spPr>
            <a:xfrm>
              <a:off x="0" y="-47625"/>
              <a:ext cx="1895662" cy="276679"/>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05. Flowchart</a:t>
              </a:r>
            </a:p>
          </p:txBody>
        </p:sp>
      </p:grpSp>
      <p:grpSp>
        <p:nvGrpSpPr>
          <p:cNvPr name="Group 16" id="16"/>
          <p:cNvGrpSpPr/>
          <p:nvPr/>
        </p:nvGrpSpPr>
        <p:grpSpPr>
          <a:xfrm rot="0">
            <a:off x="9226893" y="5778039"/>
            <a:ext cx="7197591" cy="918162"/>
            <a:chOff x="0" y="0"/>
            <a:chExt cx="1895662" cy="241820"/>
          </a:xfrm>
        </p:grpSpPr>
        <p:sp>
          <p:nvSpPr>
            <p:cNvPr name="Freeform 17" id="17"/>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18" id="18"/>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06. Simulation</a:t>
              </a:r>
            </a:p>
          </p:txBody>
        </p:sp>
      </p:grpSp>
      <p:grpSp>
        <p:nvGrpSpPr>
          <p:cNvPr name="Group 19" id="19"/>
          <p:cNvGrpSpPr/>
          <p:nvPr/>
        </p:nvGrpSpPr>
        <p:grpSpPr>
          <a:xfrm rot="0">
            <a:off x="9226893" y="6858126"/>
            <a:ext cx="7197591" cy="851477"/>
            <a:chOff x="0" y="0"/>
            <a:chExt cx="1895662" cy="224257"/>
          </a:xfrm>
        </p:grpSpPr>
        <p:sp>
          <p:nvSpPr>
            <p:cNvPr name="Freeform 20" id="20"/>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1" id="21"/>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07. Demonstration</a:t>
              </a:r>
            </a:p>
          </p:txBody>
        </p:sp>
      </p:grpSp>
      <p:grpSp>
        <p:nvGrpSpPr>
          <p:cNvPr name="Group 22" id="22"/>
          <p:cNvGrpSpPr/>
          <p:nvPr/>
        </p:nvGrpSpPr>
        <p:grpSpPr>
          <a:xfrm rot="0">
            <a:off x="1863516" y="7864342"/>
            <a:ext cx="7197591" cy="851476"/>
            <a:chOff x="0" y="0"/>
            <a:chExt cx="1895662" cy="224257"/>
          </a:xfrm>
        </p:grpSpPr>
        <p:sp>
          <p:nvSpPr>
            <p:cNvPr name="Freeform 23" id="2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4" id="24"/>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04. Block Diagram</a:t>
              </a:r>
            </a:p>
          </p:txBody>
        </p:sp>
      </p:grpSp>
      <p:grpSp>
        <p:nvGrpSpPr>
          <p:cNvPr name="Group 25" id="25"/>
          <p:cNvGrpSpPr/>
          <p:nvPr/>
        </p:nvGrpSpPr>
        <p:grpSpPr>
          <a:xfrm rot="0">
            <a:off x="9226893" y="7864341"/>
            <a:ext cx="7197591" cy="851477"/>
            <a:chOff x="0" y="0"/>
            <a:chExt cx="1895662" cy="224257"/>
          </a:xfrm>
        </p:grpSpPr>
        <p:sp>
          <p:nvSpPr>
            <p:cNvPr name="Freeform 26" id="26"/>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7" id="27"/>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FFFFFF"/>
                  </a:solidFill>
                  <a:latin typeface="TT Chocolates Bold"/>
                </a:rPr>
                <a:t>08. Contact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510260" y="2273168"/>
            <a:ext cx="10043297" cy="1651635"/>
          </a:xfrm>
          <a:prstGeom prst="rect">
            <a:avLst/>
          </a:prstGeom>
        </p:spPr>
        <p:txBody>
          <a:bodyPr anchor="t" rtlCol="false" tIns="0" lIns="0" bIns="0" rIns="0">
            <a:spAutoFit/>
          </a:bodyPr>
          <a:lstStyle/>
          <a:p>
            <a:pPr>
              <a:lnSpc>
                <a:spcPts val="13439"/>
              </a:lnSpc>
            </a:pPr>
            <a:r>
              <a:rPr lang="en-US" sz="9600">
                <a:solidFill>
                  <a:srgbClr val="0E0340"/>
                </a:solidFill>
                <a:latin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1191986" y="5076825"/>
            <a:ext cx="4205288" cy="2380615"/>
          </a:xfrm>
          <a:prstGeom prst="rect">
            <a:avLst/>
          </a:prstGeom>
        </p:spPr>
        <p:txBody>
          <a:bodyPr anchor="t" rtlCol="false" tIns="0" lIns="0" bIns="0" rIns="0">
            <a:spAutoFit/>
          </a:bodyPr>
          <a:lstStyle/>
          <a:p>
            <a:pPr>
              <a:lnSpc>
                <a:spcPts val="4759"/>
              </a:lnSpc>
            </a:pPr>
            <a:r>
              <a:rPr lang="en-US" sz="3399">
                <a:solidFill>
                  <a:srgbClr val="0E0340"/>
                </a:solidFill>
                <a:latin typeface="Noto Serif Display"/>
              </a:rPr>
              <a:t>Châu Quốc Bảo</a:t>
            </a:r>
          </a:p>
          <a:p>
            <a:pPr>
              <a:lnSpc>
                <a:spcPts val="4759"/>
              </a:lnSpc>
            </a:pPr>
            <a:r>
              <a:rPr lang="en-US" sz="3399">
                <a:solidFill>
                  <a:srgbClr val="0E0340"/>
                </a:solidFill>
                <a:latin typeface="Noto Serif Display"/>
              </a:rPr>
              <a:t>Đàm Quang Giang</a:t>
            </a:r>
          </a:p>
          <a:p>
            <a:pPr>
              <a:lnSpc>
                <a:spcPts val="4759"/>
              </a:lnSpc>
            </a:pPr>
            <a:r>
              <a:rPr lang="en-US" sz="3399">
                <a:solidFill>
                  <a:srgbClr val="0E0340"/>
                </a:solidFill>
                <a:latin typeface="Noto Serif Display"/>
              </a:rPr>
              <a:t>Trần Quốc Bảo</a:t>
            </a:r>
          </a:p>
          <a:p>
            <a:pPr>
              <a:lnSpc>
                <a:spcPts val="4759"/>
              </a:lnSpc>
            </a:pPr>
            <a:r>
              <a:rPr lang="en-US" sz="3399">
                <a:solidFill>
                  <a:srgbClr val="0E0340"/>
                </a:solidFill>
                <a:latin typeface="Noto Serif Display"/>
              </a:rPr>
              <a:t>Nguyễn Khánh Tùng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546203" y="4338737"/>
            <a:ext cx="6949859" cy="4919563"/>
          </a:xfrm>
          <a:custGeom>
            <a:avLst/>
            <a:gdLst/>
            <a:ahLst/>
            <a:cxnLst/>
            <a:rect r="r" b="b" t="t" l="l"/>
            <a:pathLst>
              <a:path h="4919563" w="6949859">
                <a:moveTo>
                  <a:pt x="0" y="0"/>
                </a:moveTo>
                <a:lnTo>
                  <a:pt x="6949858" y="0"/>
                </a:lnTo>
                <a:lnTo>
                  <a:pt x="6949858" y="4919563"/>
                </a:lnTo>
                <a:lnTo>
                  <a:pt x="0" y="4919563"/>
                </a:lnTo>
                <a:lnTo>
                  <a:pt x="0" y="0"/>
                </a:lnTo>
                <a:close/>
              </a:path>
            </a:pathLst>
          </a:custGeom>
          <a:blipFill>
            <a:blip r:embed="rId2"/>
            <a:stretch>
              <a:fillRect l="0" t="0" r="0" b="0"/>
            </a:stretch>
          </a:blipFill>
        </p:spPr>
      </p:sp>
      <p:sp>
        <p:nvSpPr>
          <p:cNvPr name="TextBox 6" id="6"/>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Abstract</a:t>
            </a:r>
          </a:p>
        </p:txBody>
      </p:sp>
      <p:sp>
        <p:nvSpPr>
          <p:cNvPr name="TextBox 7" id="7"/>
          <p:cNvSpPr txBox="true"/>
          <p:nvPr/>
        </p:nvSpPr>
        <p:spPr>
          <a:xfrm rot="0">
            <a:off x="595704" y="4008287"/>
            <a:ext cx="9670580" cy="5981065"/>
          </a:xfrm>
          <a:prstGeom prst="rect">
            <a:avLst/>
          </a:prstGeom>
        </p:spPr>
        <p:txBody>
          <a:bodyPr anchor="t" rtlCol="false" tIns="0" lIns="0" bIns="0" rIns="0">
            <a:spAutoFit/>
          </a:bodyPr>
          <a:lstStyle/>
          <a:p>
            <a:pPr>
              <a:lnSpc>
                <a:spcPts val="4759"/>
              </a:lnSpc>
            </a:pPr>
            <a:r>
              <a:rPr lang="en-US" sz="3399">
                <a:solidFill>
                  <a:srgbClr val="0E0340"/>
                </a:solidFill>
                <a:latin typeface="Noto Serif Display"/>
              </a:rPr>
              <a:t>In an increasingly modern and technologically advanced world, our IoT smart home model is a response to the ever-evolving </a:t>
            </a:r>
            <a:r>
              <a:rPr lang="en-US" sz="3399">
                <a:solidFill>
                  <a:srgbClr val="0E0340"/>
                </a:solidFill>
                <a:latin typeface="Noto Serif Display"/>
              </a:rPr>
              <a:t>needs and desires of individuals and families. This innovation is rooted in the pursuit of convenience, safety, and efficiency. With the integration of smart devices and sensors, we aim to simplify daily life, offering the ability to remotely control appliances and</a:t>
            </a:r>
          </a:p>
          <a:p>
            <a:pPr>
              <a:lnSpc>
                <a:spcPts val="4759"/>
              </a:lnSpc>
            </a:pPr>
            <a:r>
              <a:rPr lang="en-US" sz="3399">
                <a:solidFill>
                  <a:srgbClr val="0E0340"/>
                </a:solidFill>
                <a:latin typeface="Noto Serif Display"/>
              </a:rPr>
              <a:t>access real-time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3820308"/>
            <a:ext cx="3969577" cy="2646385"/>
          </a:xfrm>
          <a:custGeom>
            <a:avLst/>
            <a:gdLst/>
            <a:ahLst/>
            <a:cxnLst/>
            <a:rect r="r" b="b" t="t" l="l"/>
            <a:pathLst>
              <a:path h="2646385" w="3969577">
                <a:moveTo>
                  <a:pt x="0" y="0"/>
                </a:moveTo>
                <a:lnTo>
                  <a:pt x="3969577" y="0"/>
                </a:lnTo>
                <a:lnTo>
                  <a:pt x="3969577" y="2646384"/>
                </a:lnTo>
                <a:lnTo>
                  <a:pt x="0" y="2646384"/>
                </a:lnTo>
                <a:lnTo>
                  <a:pt x="0" y="0"/>
                </a:lnTo>
                <a:close/>
              </a:path>
            </a:pathLst>
          </a:custGeom>
          <a:blipFill>
            <a:blip r:embed="rId2"/>
            <a:stretch>
              <a:fillRect l="0" t="0" r="0" b="0"/>
            </a:stretch>
          </a:blipFill>
        </p:spPr>
      </p:sp>
      <p:sp>
        <p:nvSpPr>
          <p:cNvPr name="Freeform 6" id="6"/>
          <p:cNvSpPr/>
          <p:nvPr/>
        </p:nvSpPr>
        <p:spPr>
          <a:xfrm flipH="false" flipV="false" rot="0">
            <a:off x="4805989" y="3820308"/>
            <a:ext cx="3400824" cy="2407325"/>
          </a:xfrm>
          <a:custGeom>
            <a:avLst/>
            <a:gdLst/>
            <a:ahLst/>
            <a:cxnLst/>
            <a:rect r="r" b="b" t="t" l="l"/>
            <a:pathLst>
              <a:path h="2407325" w="3400824">
                <a:moveTo>
                  <a:pt x="0" y="0"/>
                </a:moveTo>
                <a:lnTo>
                  <a:pt x="3400824" y="0"/>
                </a:lnTo>
                <a:lnTo>
                  <a:pt x="3400824" y="2407324"/>
                </a:lnTo>
                <a:lnTo>
                  <a:pt x="0" y="2407324"/>
                </a:lnTo>
                <a:lnTo>
                  <a:pt x="0" y="0"/>
                </a:lnTo>
                <a:close/>
              </a:path>
            </a:pathLst>
          </a:custGeom>
          <a:blipFill>
            <a:blip r:embed="rId3"/>
            <a:stretch>
              <a:fillRect l="0" t="0" r="0" b="0"/>
            </a:stretch>
          </a:blipFill>
        </p:spPr>
      </p:sp>
      <p:sp>
        <p:nvSpPr>
          <p:cNvPr name="Freeform 7" id="7"/>
          <p:cNvSpPr/>
          <p:nvPr/>
        </p:nvSpPr>
        <p:spPr>
          <a:xfrm flipH="false" flipV="false" rot="0">
            <a:off x="9581133" y="3820308"/>
            <a:ext cx="2671366" cy="2671366"/>
          </a:xfrm>
          <a:custGeom>
            <a:avLst/>
            <a:gdLst/>
            <a:ahLst/>
            <a:cxnLst/>
            <a:rect r="r" b="b" t="t" l="l"/>
            <a:pathLst>
              <a:path h="2671366" w="2671366">
                <a:moveTo>
                  <a:pt x="0" y="0"/>
                </a:moveTo>
                <a:lnTo>
                  <a:pt x="2671366" y="0"/>
                </a:lnTo>
                <a:lnTo>
                  <a:pt x="2671366" y="2671366"/>
                </a:lnTo>
                <a:lnTo>
                  <a:pt x="0" y="2671366"/>
                </a:lnTo>
                <a:lnTo>
                  <a:pt x="0" y="0"/>
                </a:lnTo>
                <a:close/>
              </a:path>
            </a:pathLst>
          </a:custGeom>
          <a:blipFill>
            <a:blip r:embed="rId4"/>
            <a:stretch>
              <a:fillRect l="0" t="0" r="0" b="0"/>
            </a:stretch>
          </a:blipFill>
        </p:spPr>
      </p:sp>
      <p:sp>
        <p:nvSpPr>
          <p:cNvPr name="Freeform 8" id="8"/>
          <p:cNvSpPr/>
          <p:nvPr/>
        </p:nvSpPr>
        <p:spPr>
          <a:xfrm flipH="false" flipV="false" rot="0">
            <a:off x="12872968" y="3820308"/>
            <a:ext cx="2455362" cy="2455362"/>
          </a:xfrm>
          <a:custGeom>
            <a:avLst/>
            <a:gdLst/>
            <a:ahLst/>
            <a:cxnLst/>
            <a:rect r="r" b="b" t="t" l="l"/>
            <a:pathLst>
              <a:path h="2455362" w="2455362">
                <a:moveTo>
                  <a:pt x="0" y="0"/>
                </a:moveTo>
                <a:lnTo>
                  <a:pt x="2455361" y="0"/>
                </a:lnTo>
                <a:lnTo>
                  <a:pt x="2455361" y="2455361"/>
                </a:lnTo>
                <a:lnTo>
                  <a:pt x="0" y="2455361"/>
                </a:lnTo>
                <a:lnTo>
                  <a:pt x="0" y="0"/>
                </a:lnTo>
                <a:close/>
              </a:path>
            </a:pathLst>
          </a:custGeom>
          <a:blipFill>
            <a:blip r:embed="rId5"/>
            <a:stretch>
              <a:fillRect l="0" t="0" r="0" b="0"/>
            </a:stretch>
          </a:blipFill>
        </p:spPr>
      </p:sp>
      <p:sp>
        <p:nvSpPr>
          <p:cNvPr name="Freeform 9" id="9"/>
          <p:cNvSpPr/>
          <p:nvPr/>
        </p:nvSpPr>
        <p:spPr>
          <a:xfrm flipH="false" flipV="false" rot="0">
            <a:off x="15761056" y="3820308"/>
            <a:ext cx="2996487" cy="2996487"/>
          </a:xfrm>
          <a:custGeom>
            <a:avLst/>
            <a:gdLst/>
            <a:ahLst/>
            <a:cxnLst/>
            <a:rect r="r" b="b" t="t" l="l"/>
            <a:pathLst>
              <a:path h="2996487" w="2996487">
                <a:moveTo>
                  <a:pt x="0" y="0"/>
                </a:moveTo>
                <a:lnTo>
                  <a:pt x="2996488" y="0"/>
                </a:lnTo>
                <a:lnTo>
                  <a:pt x="2996488" y="2996487"/>
                </a:lnTo>
                <a:lnTo>
                  <a:pt x="0" y="2996487"/>
                </a:lnTo>
                <a:lnTo>
                  <a:pt x="0" y="0"/>
                </a:lnTo>
                <a:close/>
              </a:path>
            </a:pathLst>
          </a:custGeom>
          <a:blipFill>
            <a:blip r:embed="rId6"/>
            <a:stretch>
              <a:fillRect l="0" t="0" r="0" b="0"/>
            </a:stretch>
          </a:blipFill>
        </p:spPr>
      </p:sp>
      <p:sp>
        <p:nvSpPr>
          <p:cNvPr name="Freeform 10" id="10"/>
          <p:cNvSpPr/>
          <p:nvPr/>
        </p:nvSpPr>
        <p:spPr>
          <a:xfrm flipH="false" flipV="false" rot="0">
            <a:off x="3496860" y="6780494"/>
            <a:ext cx="3279576" cy="3265000"/>
          </a:xfrm>
          <a:custGeom>
            <a:avLst/>
            <a:gdLst/>
            <a:ahLst/>
            <a:cxnLst/>
            <a:rect r="r" b="b" t="t" l="l"/>
            <a:pathLst>
              <a:path h="3265000" w="3279576">
                <a:moveTo>
                  <a:pt x="0" y="0"/>
                </a:moveTo>
                <a:lnTo>
                  <a:pt x="3279576" y="0"/>
                </a:lnTo>
                <a:lnTo>
                  <a:pt x="3279576" y="3265000"/>
                </a:lnTo>
                <a:lnTo>
                  <a:pt x="0" y="3265000"/>
                </a:lnTo>
                <a:lnTo>
                  <a:pt x="0" y="0"/>
                </a:lnTo>
                <a:close/>
              </a:path>
            </a:pathLst>
          </a:custGeom>
          <a:blipFill>
            <a:blip r:embed="rId7"/>
            <a:stretch>
              <a:fillRect l="0" t="0" r="0" b="0"/>
            </a:stretch>
          </a:blipFill>
        </p:spPr>
      </p:sp>
      <p:sp>
        <p:nvSpPr>
          <p:cNvPr name="Freeform 11" id="11"/>
          <p:cNvSpPr/>
          <p:nvPr/>
        </p:nvSpPr>
        <p:spPr>
          <a:xfrm flipH="false" flipV="false" rot="0">
            <a:off x="7888781" y="6996499"/>
            <a:ext cx="2951792" cy="2951792"/>
          </a:xfrm>
          <a:custGeom>
            <a:avLst/>
            <a:gdLst/>
            <a:ahLst/>
            <a:cxnLst/>
            <a:rect r="r" b="b" t="t" l="l"/>
            <a:pathLst>
              <a:path h="2951792" w="2951792">
                <a:moveTo>
                  <a:pt x="0" y="0"/>
                </a:moveTo>
                <a:lnTo>
                  <a:pt x="2951791" y="0"/>
                </a:lnTo>
                <a:lnTo>
                  <a:pt x="2951791" y="2951791"/>
                </a:lnTo>
                <a:lnTo>
                  <a:pt x="0" y="2951791"/>
                </a:lnTo>
                <a:lnTo>
                  <a:pt x="0" y="0"/>
                </a:lnTo>
                <a:close/>
              </a:path>
            </a:pathLst>
          </a:custGeom>
          <a:blipFill>
            <a:blip r:embed="rId8"/>
            <a:stretch>
              <a:fillRect l="0" t="0" r="0" b="0"/>
            </a:stretch>
          </a:blipFill>
        </p:spPr>
      </p:sp>
      <p:sp>
        <p:nvSpPr>
          <p:cNvPr name="Freeform 12" id="12"/>
          <p:cNvSpPr/>
          <p:nvPr/>
        </p:nvSpPr>
        <p:spPr>
          <a:xfrm flipH="false" flipV="false" rot="0">
            <a:off x="12579713" y="6780494"/>
            <a:ext cx="3041871" cy="3028352"/>
          </a:xfrm>
          <a:custGeom>
            <a:avLst/>
            <a:gdLst/>
            <a:ahLst/>
            <a:cxnLst/>
            <a:rect r="r" b="b" t="t" l="l"/>
            <a:pathLst>
              <a:path h="3028352" w="3041871">
                <a:moveTo>
                  <a:pt x="0" y="0"/>
                </a:moveTo>
                <a:lnTo>
                  <a:pt x="3041871" y="0"/>
                </a:lnTo>
                <a:lnTo>
                  <a:pt x="3041871" y="3028352"/>
                </a:lnTo>
                <a:lnTo>
                  <a:pt x="0" y="3028352"/>
                </a:lnTo>
                <a:lnTo>
                  <a:pt x="0" y="0"/>
                </a:lnTo>
                <a:close/>
              </a:path>
            </a:pathLst>
          </a:custGeom>
          <a:blipFill>
            <a:blip r:embed="rId9"/>
            <a:stretch>
              <a:fillRect l="0" t="0" r="0" b="0"/>
            </a:stretch>
          </a:blipFill>
        </p:spPr>
      </p:sp>
      <p:sp>
        <p:nvSpPr>
          <p:cNvPr name="TextBox 13" id="13"/>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Components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84963" y="3968810"/>
            <a:ext cx="9330261" cy="6202848"/>
          </a:xfrm>
          <a:custGeom>
            <a:avLst/>
            <a:gdLst/>
            <a:ahLst/>
            <a:cxnLst/>
            <a:rect r="r" b="b" t="t" l="l"/>
            <a:pathLst>
              <a:path h="6202848" w="9330261">
                <a:moveTo>
                  <a:pt x="0" y="0"/>
                </a:moveTo>
                <a:lnTo>
                  <a:pt x="9330261" y="0"/>
                </a:lnTo>
                <a:lnTo>
                  <a:pt x="9330261" y="6202847"/>
                </a:lnTo>
                <a:lnTo>
                  <a:pt x="0" y="6202847"/>
                </a:lnTo>
                <a:lnTo>
                  <a:pt x="0" y="0"/>
                </a:lnTo>
                <a:close/>
              </a:path>
            </a:pathLst>
          </a:custGeom>
          <a:blipFill>
            <a:blip r:embed="rId2"/>
            <a:stretch>
              <a:fillRect l="0" t="0" r="0" b="0"/>
            </a:stretch>
          </a:blipFill>
        </p:spPr>
      </p:sp>
      <p:sp>
        <p:nvSpPr>
          <p:cNvPr name="TextBox 6" id="6"/>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Block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475165" y="3962128"/>
            <a:ext cx="11242419" cy="6324872"/>
          </a:xfrm>
          <a:custGeom>
            <a:avLst/>
            <a:gdLst/>
            <a:ahLst/>
            <a:cxnLst/>
            <a:rect r="r" b="b" t="t" l="l"/>
            <a:pathLst>
              <a:path h="6324872" w="11242419">
                <a:moveTo>
                  <a:pt x="0" y="0"/>
                </a:moveTo>
                <a:lnTo>
                  <a:pt x="11242420" y="0"/>
                </a:lnTo>
                <a:lnTo>
                  <a:pt x="11242420" y="6324872"/>
                </a:lnTo>
                <a:lnTo>
                  <a:pt x="0" y="6324872"/>
                </a:lnTo>
                <a:lnTo>
                  <a:pt x="0" y="0"/>
                </a:lnTo>
                <a:close/>
              </a:path>
            </a:pathLst>
          </a:custGeom>
          <a:blipFill>
            <a:blip r:embed="rId2"/>
            <a:stretch>
              <a:fillRect l="0" t="0" r="0" b="0"/>
            </a:stretch>
          </a:blipFill>
        </p:spPr>
      </p:sp>
      <p:sp>
        <p:nvSpPr>
          <p:cNvPr name="TextBox 6" id="6"/>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Flowchart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048109" y="4045663"/>
            <a:ext cx="12987475" cy="5965930"/>
          </a:xfrm>
          <a:custGeom>
            <a:avLst/>
            <a:gdLst/>
            <a:ahLst/>
            <a:cxnLst/>
            <a:rect r="r" b="b" t="t" l="l"/>
            <a:pathLst>
              <a:path h="5965930" w="12987475">
                <a:moveTo>
                  <a:pt x="0" y="0"/>
                </a:moveTo>
                <a:lnTo>
                  <a:pt x="12987475" y="0"/>
                </a:lnTo>
                <a:lnTo>
                  <a:pt x="12987475" y="5965930"/>
                </a:lnTo>
                <a:lnTo>
                  <a:pt x="0" y="5965930"/>
                </a:lnTo>
                <a:lnTo>
                  <a:pt x="0" y="0"/>
                </a:lnTo>
                <a:close/>
              </a:path>
            </a:pathLst>
          </a:custGeom>
          <a:blipFill>
            <a:blip r:embed="rId2"/>
            <a:stretch>
              <a:fillRect l="0" t="0" r="0" b="0"/>
            </a:stretch>
          </a:blipFill>
        </p:spPr>
      </p:sp>
      <p:sp>
        <p:nvSpPr>
          <p:cNvPr name="TextBox 6" id="6"/>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Simulation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DAFzEOcZkIo</dc:identifier>
  <dcterms:modified xsi:type="dcterms:W3CDTF">2011-08-01T06:04:30Z</dcterms:modified>
  <cp:revision>1</cp:revision>
  <dc:title>SMartHome</dc:title>
</cp:coreProperties>
</file>